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7" r:id="rId3"/>
    <p:sldId id="310" r:id="rId4"/>
    <p:sldId id="308" r:id="rId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243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002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704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15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229600" y="5943599"/>
            <a:ext cx="914399" cy="91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9740" y="1365940"/>
            <a:ext cx="3580765" cy="4659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32628" y="1289740"/>
            <a:ext cx="3426459" cy="4559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229600" y="5943599"/>
            <a:ext cx="914399" cy="91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7552" y="249961"/>
            <a:ext cx="5628894" cy="89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3796" y="2624686"/>
            <a:ext cx="8636406" cy="3941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3023289"/>
            <a:ext cx="91440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3600" b="1" dirty="0">
                <a:latin typeface="Arial Black"/>
                <a:cs typeface="Arial Black"/>
              </a:rPr>
              <a:t>Medical Device Security </a:t>
            </a:r>
          </a:p>
          <a:p>
            <a:pPr marL="12700" algn="ctr">
              <a:lnSpc>
                <a:spcPct val="100000"/>
              </a:lnSpc>
            </a:pPr>
            <a:r>
              <a:rPr lang="en-US" sz="3600" b="1" dirty="0">
                <a:latin typeface="Arial Black"/>
                <a:cs typeface="Arial Black"/>
              </a:rPr>
              <a:t>Information Sharing Council</a:t>
            </a:r>
            <a:endParaRPr sz="3600" dirty="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304800"/>
            <a:ext cx="7772400" cy="2057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371600"/>
            <a:ext cx="8074660" cy="42473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 err="1">
                <a:latin typeface="Arial" panose="020B0604020202020204" pitchFamily="34" charset="0"/>
                <a:cs typeface="Arial" panose="020B0604020202020204" pitchFamily="34" charset="0"/>
              </a:rPr>
              <a:t>Listserver</a:t>
            </a: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 to share and exchange information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Monthly meetings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Threat briefings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White papers on threats and best practices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Medical device track at NH-ISAC Summits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Medical device security workshops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Sub-groups focused on specific topics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Input / recommendations to NH-ISAC board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Other activities and products as determined</a:t>
            </a:r>
          </a:p>
          <a:p>
            <a:pPr marL="469900" lvl="1">
              <a:tabLst>
                <a:tab pos="356235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987680"/>
          </a:xfrm>
          <a:prstGeom prst="rect">
            <a:avLst/>
          </a:prstGeom>
        </p:spPr>
        <p:txBody>
          <a:bodyPr vert="horz" wrap="square" lIns="0" tIns="246608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800" b="0" spc="-25" dirty="0">
                <a:latin typeface="Arial" panose="020B0604020202020204" pitchFamily="34" charset="0"/>
                <a:cs typeface="Arial" panose="020B0604020202020204" pitchFamily="34" charset="0"/>
              </a:rPr>
              <a:t>Activities and Products</a:t>
            </a:r>
            <a:endParaRPr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0800" y="5684520"/>
            <a:ext cx="2464307" cy="813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1569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263444"/>
            <a:ext cx="8074660" cy="52937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Legacy device white paper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NH-ISAC and MDISS continuing to implement medical device information sharing initiative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latin typeface="Arial" panose="020B0604020202020204" pitchFamily="34" charset="0"/>
                <a:cs typeface="Arial" panose="020B0604020202020204" pitchFamily="34" charset="0"/>
              </a:rPr>
              <a:t>MDRAP, MDSATI &amp; MDVISI</a:t>
            </a:r>
          </a:p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NH-ISAC and MDISS sign MOU with FDA 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latin typeface="Arial" panose="020B0604020202020204" pitchFamily="34" charset="0"/>
                <a:cs typeface="Arial" panose="020B0604020202020204" pitchFamily="34" charset="0"/>
              </a:rPr>
              <a:t>Collaboration of Medical Device Cybersecurity</a:t>
            </a:r>
          </a:p>
          <a:p>
            <a:pPr marL="1384300" lvl="2" indent="-457200">
              <a:buFont typeface="Wingdings" panose="05000000000000000000" pitchFamily="2" charset="2"/>
              <a:buChar char="§"/>
              <a:tabLst>
                <a:tab pos="356235" algn="l"/>
              </a:tabLst>
            </a:pPr>
            <a:r>
              <a:rPr lang="en-US" sz="2200" spc="-20" dirty="0">
                <a:latin typeface="Arial" panose="020B0604020202020204" pitchFamily="34" charset="0"/>
                <a:cs typeface="Arial" panose="020B0604020202020204" pitchFamily="34" charset="0"/>
              </a:rPr>
              <a:t>Encourage sharing of cybersecurity vulnerabilities</a:t>
            </a:r>
          </a:p>
          <a:p>
            <a:pPr marL="1384300" lvl="2" indent="-457200">
              <a:buFont typeface="Wingdings" panose="05000000000000000000" pitchFamily="2" charset="2"/>
              <a:buChar char="§"/>
              <a:tabLst>
                <a:tab pos="356235" algn="l"/>
              </a:tabLst>
            </a:pPr>
            <a:r>
              <a:rPr lang="en-US" sz="2200" spc="-20" dirty="0">
                <a:latin typeface="Arial" panose="020B0604020202020204" pitchFamily="34" charset="0"/>
                <a:cs typeface="Arial" panose="020B0604020202020204" pitchFamily="34" charset="0"/>
              </a:rPr>
              <a:t>Develop awareness of Framework for Improving Critical Infrastructure Cybersecurity</a:t>
            </a:r>
          </a:p>
          <a:p>
            <a:pPr marL="1384300" lvl="2" indent="-457200">
              <a:buFont typeface="Wingdings" panose="05000000000000000000" pitchFamily="2" charset="2"/>
              <a:buChar char="§"/>
              <a:tabLst>
                <a:tab pos="356235" algn="l"/>
              </a:tabLst>
            </a:pPr>
            <a:r>
              <a:rPr lang="en-US" sz="2200" spc="-20" dirty="0">
                <a:latin typeface="Arial" panose="020B0604020202020204" pitchFamily="34" charset="0"/>
                <a:cs typeface="Arial" panose="020B0604020202020204" pitchFamily="34" charset="0"/>
              </a:rPr>
              <a:t>Encourage innovative strategies to assess and mitigate vulnerabilities that affect their products</a:t>
            </a:r>
          </a:p>
          <a:p>
            <a:pPr marL="1384300" lvl="2" indent="-457200">
              <a:buFont typeface="Wingdings" panose="05000000000000000000" pitchFamily="2" charset="2"/>
              <a:buChar char="§"/>
              <a:tabLst>
                <a:tab pos="356235" algn="l"/>
              </a:tabLst>
            </a:pPr>
            <a:r>
              <a:rPr lang="en-US" sz="2200" spc="-20" dirty="0">
                <a:latin typeface="Arial" panose="020B0604020202020204" pitchFamily="34" charset="0"/>
                <a:cs typeface="Arial" panose="020B0604020202020204" pitchFamily="34" charset="0"/>
              </a:rPr>
              <a:t>Build a foundation of trust within the HPH Sector</a:t>
            </a:r>
          </a:p>
          <a:p>
            <a:pPr marL="1384300" lvl="2" indent="-457200">
              <a:buFont typeface="Wingdings" panose="05000000000000000000" pitchFamily="2" charset="2"/>
              <a:buChar char="§"/>
              <a:tabLst>
                <a:tab pos="356235" algn="l"/>
              </a:tabLst>
            </a:pPr>
            <a:endParaRPr lang="en-US" sz="2400" spc="-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lvl="1">
              <a:tabLst>
                <a:tab pos="356235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839200" cy="987680"/>
          </a:xfrm>
          <a:prstGeom prst="rect">
            <a:avLst/>
          </a:prstGeom>
        </p:spPr>
        <p:txBody>
          <a:bodyPr vert="horz" wrap="square" lIns="0" tIns="246608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800" b="0" spc="-25" dirty="0">
                <a:latin typeface="Arial" panose="020B0604020202020204" pitchFamily="34" charset="0"/>
                <a:cs typeface="Arial" panose="020B0604020202020204" pitchFamily="34" charset="0"/>
              </a:rPr>
              <a:t>Current Activities</a:t>
            </a:r>
            <a:endParaRPr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0800" y="5684520"/>
            <a:ext cx="2464307" cy="813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291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066800"/>
            <a:ext cx="8074660" cy="52937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latin typeface="Arial" panose="020B0604020202020204" pitchFamily="34" charset="0"/>
                <a:cs typeface="Arial" panose="020B0604020202020204" pitchFamily="34" charset="0"/>
              </a:rPr>
              <a:t>Conducted in 2016 </a:t>
            </a:r>
          </a:p>
          <a:p>
            <a:pPr marL="812800" lvl="1" indent="-3429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latin typeface="Arial" panose="020B0604020202020204" pitchFamily="34" charset="0"/>
                <a:cs typeface="Arial" panose="020B0604020202020204" pitchFamily="34" charset="0"/>
              </a:rPr>
              <a:t>April 7: Stanford Health Care (Menlo Park, CA)</a:t>
            </a:r>
          </a:p>
          <a:p>
            <a:pPr marL="812800" lvl="1" indent="-3429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latin typeface="Arial" panose="020B0604020202020204" pitchFamily="34" charset="0"/>
                <a:cs typeface="Arial" panose="020B0604020202020204" pitchFamily="34" charset="0"/>
              </a:rPr>
              <a:t>June 8: Kaiser Permanente (Denver, CO)</a:t>
            </a:r>
          </a:p>
          <a:p>
            <a:pPr marL="812800" lvl="1" indent="-3429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latin typeface="Arial" panose="020B0604020202020204" pitchFamily="34" charset="0"/>
                <a:cs typeface="Arial" panose="020B0604020202020204" pitchFamily="34" charset="0"/>
              </a:rPr>
              <a:t>August 16-17: HCA (Nashville, TN)</a:t>
            </a:r>
          </a:p>
          <a:p>
            <a:pPr marL="812800" lvl="1" indent="-3429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latin typeface="Arial" panose="020B0604020202020204" pitchFamily="34" charset="0"/>
                <a:cs typeface="Arial" panose="020B0604020202020204" pitchFamily="34" charset="0"/>
              </a:rPr>
              <a:t>September 26-27: Mayo Clinic (Rochester, MN)</a:t>
            </a:r>
          </a:p>
          <a:p>
            <a:pPr marL="355600" lvl="0" indent="-342900">
              <a:buFont typeface="Calibri"/>
              <a:buChar char="•"/>
              <a:tabLst>
                <a:tab pos="356235" algn="l"/>
              </a:tabLst>
            </a:pPr>
            <a:r>
              <a:rPr lang="en-US" sz="2800" spc="-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for 2017 currently planned: 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 City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Singapore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Boston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Atlanta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 Lake City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 Francisco</a:t>
            </a:r>
          </a:p>
          <a:p>
            <a:pPr marL="927100" lvl="1" indent="-4572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r>
              <a:rPr lang="en-US" sz="2400" spc="-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Minneapolis</a:t>
            </a:r>
            <a:endParaRPr lang="en-US" sz="2800" spc="-2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lvl="1" indent="-342900">
              <a:buFont typeface="Courier New" panose="02070309020205020404" pitchFamily="49" charset="0"/>
              <a:buChar char="o"/>
              <a:tabLst>
                <a:tab pos="356235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76200"/>
            <a:ext cx="9144000" cy="926125"/>
          </a:xfrm>
          <a:prstGeom prst="rect">
            <a:avLst/>
          </a:prstGeom>
        </p:spPr>
        <p:txBody>
          <a:bodyPr vert="horz" wrap="square" lIns="0" tIns="246608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pc="-25" dirty="0">
                <a:latin typeface="Arial" panose="020B0604020202020204" pitchFamily="34" charset="0"/>
                <a:cs typeface="Arial" panose="020B0604020202020204" pitchFamily="34" charset="0"/>
              </a:rPr>
              <a:t>Medical Device Security Workshops</a:t>
            </a:r>
            <a:endParaRPr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0800" y="5684520"/>
            <a:ext cx="2464307" cy="813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737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188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Times New Roman</vt:lpstr>
      <vt:lpstr>Wingdings</vt:lpstr>
      <vt:lpstr>Office Theme</vt:lpstr>
      <vt:lpstr>PowerPoint Presentation</vt:lpstr>
      <vt:lpstr>Activities and Products</vt:lpstr>
      <vt:lpstr>Current Activities</vt:lpstr>
      <vt:lpstr>Medical Device Security Workshops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ISACs in Protecting Critical Infrastructure</dc:title>
  <dc:creator>HLP Valued Customer</dc:creator>
  <cp:lastModifiedBy>Jon Crosson</cp:lastModifiedBy>
  <cp:revision>10</cp:revision>
  <dcterms:created xsi:type="dcterms:W3CDTF">2016-08-22T15:26:15Z</dcterms:created>
  <dcterms:modified xsi:type="dcterms:W3CDTF">2016-11-10T20:17:31Z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2016-08-18T00:00:00Z</vt:filetime>
  </property>
  <property fmtid="{D5CDD505-2E9C-101B-9397-08002B2CF9AE}" pid="3" name="LastSaved">
    <vt:filetime>2016-08-22T00:00:00Z</vt:filetime>
  </property>
</Properties>
</file>